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392" r:id="rId2"/>
    <p:sldId id="296" r:id="rId3"/>
    <p:sldId id="302" r:id="rId4"/>
    <p:sldId id="303" r:id="rId5"/>
    <p:sldId id="395" r:id="rId6"/>
    <p:sldId id="396" r:id="rId7"/>
    <p:sldId id="397" r:id="rId8"/>
    <p:sldId id="398" r:id="rId9"/>
    <p:sldId id="399" r:id="rId10"/>
    <p:sldId id="401" r:id="rId11"/>
    <p:sldId id="400" r:id="rId12"/>
    <p:sldId id="402" r:id="rId13"/>
    <p:sldId id="403" r:id="rId14"/>
    <p:sldId id="327" r:id="rId15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7"/>
      <p:bold r:id="rId18"/>
      <p:italic r:id="rId19"/>
      <p:boldItalic r:id="rId20"/>
    </p:embeddedFont>
    <p:embeddedFont>
      <p:font typeface="Fira Sans Extra Condensed SemiBold" panose="020B060402020202020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00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4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02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6CD-AA6E-361C-B72F-66C42C98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BE6D2-7387-D69F-F269-AFEF96D95348}"/>
              </a:ext>
            </a:extLst>
          </p:cNvPr>
          <p:cNvSpPr txBox="1"/>
          <p:nvPr/>
        </p:nvSpPr>
        <p:spPr>
          <a:xfrm>
            <a:off x="545691" y="1951402"/>
            <a:ext cx="82812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Kebijakan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SPBE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6071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Tata Kelola SPBE (Bab II)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08021-DBC0-15F3-CF7F-8E1EB155FA86}"/>
              </a:ext>
            </a:extLst>
          </p:cNvPr>
          <p:cNvSpPr txBox="1"/>
          <p:nvPr/>
        </p:nvSpPr>
        <p:spPr>
          <a:xfrm>
            <a:off x="8138160" y="47701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38358-FDBD-2E2A-4EE4-6596927E4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682" y="1221104"/>
            <a:ext cx="5134293" cy="33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04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Manajemen</a:t>
            </a:r>
            <a:r>
              <a:rPr lang="en-US" dirty="0"/>
              <a:t> SPBE (Bab III, Hal. 36)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DA7E3-2CE8-2593-4327-2D3D38567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392555"/>
            <a:ext cx="40481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1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 TIK (Bab IV, Hal. 44)</a:t>
            </a:r>
            <a:endParaRPr lang="id-ID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5E204E-C29E-F3A9-C38D-5B82DCE4C9B8}"/>
              </a:ext>
            </a:extLst>
          </p:cNvPr>
          <p:cNvGrpSpPr/>
          <p:nvPr/>
        </p:nvGrpSpPr>
        <p:grpSpPr>
          <a:xfrm>
            <a:off x="228600" y="1181817"/>
            <a:ext cx="4175760" cy="3458763"/>
            <a:chOff x="228600" y="1174197"/>
            <a:chExt cx="4572000" cy="37498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922612-86B7-8F8E-31EA-0464AF6A5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047" y="2114133"/>
              <a:ext cx="4314825" cy="28098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000E58-7273-E52E-70B5-40E03128F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174197"/>
              <a:ext cx="4572000" cy="11049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2D1C936-C01B-873F-FACC-007F88F24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993" y="1418756"/>
            <a:ext cx="3854636" cy="286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11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FF08021-DBC0-15F3-CF7F-8E1EB155FA86}"/>
              </a:ext>
            </a:extLst>
          </p:cNvPr>
          <p:cNvSpPr txBox="1"/>
          <p:nvPr/>
        </p:nvSpPr>
        <p:spPr>
          <a:xfrm>
            <a:off x="8138161" y="431149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2D80F6-F1EB-10AA-33F4-29FDEE4C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717715"/>
            <a:ext cx="3409950" cy="73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44750-3D0F-8FA4-4C0D-30C6346AE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037" y="1597356"/>
            <a:ext cx="3209925" cy="885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13D7A7-998E-BC1E-A660-674F6B13A8B8}"/>
              </a:ext>
            </a:extLst>
          </p:cNvPr>
          <p:cNvSpPr txBox="1"/>
          <p:nvPr/>
        </p:nvSpPr>
        <p:spPr>
          <a:xfrm>
            <a:off x="7155179" y="930536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Hal. 49</a:t>
            </a:r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D865A-A3A4-33E4-8783-68A262D4E41D}"/>
              </a:ext>
            </a:extLst>
          </p:cNvPr>
          <p:cNvSpPr txBox="1"/>
          <p:nvPr/>
        </p:nvSpPr>
        <p:spPr>
          <a:xfrm>
            <a:off x="7155179" y="1886103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Hal. 52</a:t>
            </a:r>
            <a:endParaRPr lang="id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A5FD11-E6FB-6D3A-C9F2-7DED9DE15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415" y="2789403"/>
            <a:ext cx="4210050" cy="8286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81FAF3-FDCA-F906-85C1-E3AF617930DC}"/>
              </a:ext>
            </a:extLst>
          </p:cNvPr>
          <p:cNvSpPr txBox="1"/>
          <p:nvPr/>
        </p:nvSpPr>
        <p:spPr>
          <a:xfrm>
            <a:off x="7155179" y="304985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Hal. 59</a:t>
            </a:r>
            <a:endParaRPr lang="id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0AEF8F-D648-F98F-30CE-6D78103E6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399" y="3821444"/>
            <a:ext cx="1981200" cy="6000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AA10AD-ADCE-EF58-3075-94829B2B6E6F}"/>
              </a:ext>
            </a:extLst>
          </p:cNvPr>
          <p:cNvSpPr txBox="1"/>
          <p:nvPr/>
        </p:nvSpPr>
        <p:spPr>
          <a:xfrm>
            <a:off x="7155179" y="3905187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Hal. 60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3937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5D38-A915-CB85-3C68-1297DA2C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C6209-1199-D12C-781E-23F3881B701F}"/>
              </a:ext>
            </a:extLst>
          </p:cNvPr>
          <p:cNvSpPr txBox="1"/>
          <p:nvPr/>
        </p:nvSpPr>
        <p:spPr>
          <a:xfrm>
            <a:off x="2346960" y="2065020"/>
            <a:ext cx="4166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PERPRES NO.95 TAHUN 2018 TENTANG SPBE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1369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8942CB-44BF-7CE0-36B9-3DF18D6BD622}"/>
              </a:ext>
            </a:extLst>
          </p:cNvPr>
          <p:cNvSpPr/>
          <p:nvPr/>
        </p:nvSpPr>
        <p:spPr>
          <a:xfrm>
            <a:off x="4830096" y="2462978"/>
            <a:ext cx="4313904" cy="26805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01FC1AB7-2FED-9731-A997-374703470B39}"/>
              </a:ext>
            </a:extLst>
          </p:cNvPr>
          <p:cNvSpPr/>
          <p:nvPr/>
        </p:nvSpPr>
        <p:spPr>
          <a:xfrm flipH="1" flipV="1">
            <a:off x="-2" y="-1"/>
            <a:ext cx="4830098" cy="3082413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19;p18">
            <a:extLst>
              <a:ext uri="{FF2B5EF4-FFF2-40B4-BE49-F238E27FC236}">
                <a16:creationId xmlns:a16="http://schemas.microsoft.com/office/drawing/2014/main" id="{846A6E0B-2F43-C04F-B6B0-7833B1CD6594}"/>
              </a:ext>
            </a:extLst>
          </p:cNvPr>
          <p:cNvSpPr txBox="1">
            <a:spLocks/>
          </p:cNvSpPr>
          <p:nvPr/>
        </p:nvSpPr>
        <p:spPr>
          <a:xfrm>
            <a:off x="272846" y="1059705"/>
            <a:ext cx="4041058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Governance</a:t>
            </a:r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Tata Kelola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401F3F-B50A-9412-4C6C-984A11CF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4" y="70053"/>
            <a:ext cx="3830217" cy="232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206BE8-6869-465C-9A91-92B495E2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13" y="3158961"/>
            <a:ext cx="3198868" cy="1752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8860C-1FC4-623B-A57F-CDC93CB64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832" y="2514377"/>
            <a:ext cx="3891329" cy="25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1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B6067F-6542-B7DA-8C4C-F3BDB9BA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4" y="0"/>
            <a:ext cx="88800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4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 rot="16200000">
            <a:off x="-1222987" y="2194902"/>
            <a:ext cx="4215779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COBIT 2019  Core Model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6CB92-B56C-FFFB-9ECE-CE086C1B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02" y="0"/>
            <a:ext cx="7288366" cy="5125846"/>
          </a:xfrm>
          <a:prstGeom prst="rect">
            <a:avLst/>
          </a:prstGeom>
        </p:spPr>
      </p:pic>
      <p:sp>
        <p:nvSpPr>
          <p:cNvPr id="6" name="Wave 5">
            <a:extLst>
              <a:ext uri="{FF2B5EF4-FFF2-40B4-BE49-F238E27FC236}">
                <a16:creationId xmlns:a16="http://schemas.microsoft.com/office/drawing/2014/main" id="{4A0AD1AF-0D4A-9F56-79AB-CA5EABC90C94}"/>
              </a:ext>
            </a:extLst>
          </p:cNvPr>
          <p:cNvSpPr/>
          <p:nvPr/>
        </p:nvSpPr>
        <p:spPr>
          <a:xfrm>
            <a:off x="7180006" y="2030071"/>
            <a:ext cx="472292" cy="337045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D070C325-433D-A8EC-A142-ACD64577D00C}"/>
              </a:ext>
            </a:extLst>
          </p:cNvPr>
          <p:cNvSpPr/>
          <p:nvPr/>
        </p:nvSpPr>
        <p:spPr>
          <a:xfrm>
            <a:off x="4839928" y="3509826"/>
            <a:ext cx="472292" cy="337045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</a:t>
            </a:r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CEFA1942-3DE0-4766-64C4-F375E9FE6D78}"/>
              </a:ext>
            </a:extLst>
          </p:cNvPr>
          <p:cNvSpPr/>
          <p:nvPr/>
        </p:nvSpPr>
        <p:spPr>
          <a:xfrm>
            <a:off x="8394290" y="4468471"/>
            <a:ext cx="472292" cy="337045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32889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SPBE???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8F2EA-2AB6-3F96-1160-F7F56E932C91}"/>
              </a:ext>
            </a:extLst>
          </p:cNvPr>
          <p:cNvSpPr txBox="1"/>
          <p:nvPr/>
        </p:nvSpPr>
        <p:spPr>
          <a:xfrm>
            <a:off x="892277" y="1038706"/>
            <a:ext cx="74774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1800" dirty="0"/>
              <a:t>Sistem Pemerintahan Berbasis Elektronik yang</a:t>
            </a:r>
            <a:r>
              <a:rPr lang="en-US" sz="1800" dirty="0"/>
              <a:t> </a:t>
            </a:r>
            <a:r>
              <a:rPr lang="id-ID" sz="1800" dirty="0"/>
              <a:t>selanjutnya disingkat SPBE adalah penyelenggaraan</a:t>
            </a:r>
            <a:r>
              <a:rPr lang="en-US" sz="1800" dirty="0"/>
              <a:t> </a:t>
            </a:r>
            <a:r>
              <a:rPr lang="id-ID" sz="1800" dirty="0"/>
              <a:t>pemerintahan yang memanfaatkan teknologi</a:t>
            </a:r>
            <a:r>
              <a:rPr lang="en-US" sz="1800" dirty="0"/>
              <a:t> </a:t>
            </a:r>
            <a:r>
              <a:rPr lang="id-ID" sz="1800" dirty="0"/>
              <a:t>informasi dan komunikasi untuk memberikan</a:t>
            </a:r>
            <a:r>
              <a:rPr lang="en-US" sz="1800" dirty="0"/>
              <a:t> </a:t>
            </a:r>
            <a:r>
              <a:rPr lang="id-ID" sz="1800" dirty="0"/>
              <a:t>layanan kepada Pengguna SPBE.</a:t>
            </a: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v-SE" sz="1800" dirty="0"/>
              <a:t>Tata Kelola SPBE adalah kerangka kerja yang memastikan terlaksananya pengaturan, pengarahan, dan pengendalian dalam penerapan SPBE secara terpadu.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1800" dirty="0"/>
              <a:t>Manajemen SPBE adalah serangkaian proses untuk mencapai penerapan SPBE yang efektif, efisien, dan berkesinambungan, serta layanan SPBE yang berkualitas.</a:t>
            </a: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sz="1800" dirty="0"/>
              <a:t>Layanan SPBE adalah keluaran yang dihasilkan oleh</a:t>
            </a:r>
            <a:r>
              <a:rPr lang="en-US" sz="1800" dirty="0"/>
              <a:t> </a:t>
            </a:r>
            <a:r>
              <a:rPr lang="id-ID" sz="1800" dirty="0"/>
              <a:t>1 (satu) atau beberapa fungsi aplikasi SPBE dan yang</a:t>
            </a:r>
            <a:r>
              <a:rPr lang="en-US" sz="1800" dirty="0"/>
              <a:t> </a:t>
            </a:r>
            <a:r>
              <a:rPr lang="id-ID" sz="1800" dirty="0"/>
              <a:t>memiliki nilai manfaat. </a:t>
            </a:r>
            <a:br>
              <a:rPr lang="id-ID" sz="1800" dirty="0"/>
            </a:br>
            <a:endParaRPr lang="id-ID" sz="1800" dirty="0"/>
          </a:p>
        </p:txBody>
      </p:sp>
    </p:spTree>
    <p:extLst>
      <p:ext uri="{BB962C8B-B14F-4D97-AF65-F5344CB8AC3E}">
        <p14:creationId xmlns:p14="http://schemas.microsoft.com/office/powerpoint/2010/main" val="411428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SPBE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E54F1-D641-CDEA-5A71-6BA11805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37" y="1163279"/>
            <a:ext cx="5506526" cy="32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3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Keamanan</a:t>
            </a:r>
            <a:r>
              <a:rPr lang="en-US" dirty="0"/>
              <a:t>, Audit dan </a:t>
            </a:r>
            <a:r>
              <a:rPr lang="en-US" dirty="0" err="1"/>
              <a:t>Pengguna</a:t>
            </a:r>
            <a:r>
              <a:rPr lang="en-US" dirty="0"/>
              <a:t> SPBE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B387B-4831-46EC-1BE7-09431BA2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76" y="1059062"/>
            <a:ext cx="5585647" cy="369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2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Prinsip</a:t>
            </a:r>
            <a:r>
              <a:rPr lang="en-US" dirty="0"/>
              <a:t> SPBE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A1F26-B050-8AB9-BB25-7212D55A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82" y="892975"/>
            <a:ext cx="3416315" cy="3967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06BAB-11C4-03AD-7B96-2FCA5689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066" y="892975"/>
            <a:ext cx="3625952" cy="22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5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Perpres</a:t>
            </a:r>
            <a:r>
              <a:rPr lang="en-US" dirty="0"/>
              <a:t> SPBE (Hal. 6)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73EE1-FDA5-7BC2-0135-B071E0366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332" y="1383660"/>
            <a:ext cx="5423335" cy="3010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08021-DBC0-15F3-CF7F-8E1EB155FA86}"/>
              </a:ext>
            </a:extLst>
          </p:cNvPr>
          <p:cNvSpPr txBox="1"/>
          <p:nvPr/>
        </p:nvSpPr>
        <p:spPr>
          <a:xfrm>
            <a:off x="8138160" y="47701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6683254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5583</TotalTime>
  <Words>177</Words>
  <Application>Microsoft Office PowerPoint</Application>
  <PresentationFormat>On-screen Show (16:9)</PresentationFormat>
  <Paragraphs>26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Fira Sans Extra Condensed SemiBold</vt:lpstr>
      <vt:lpstr>Roboto</vt:lpstr>
      <vt:lpstr>Fira Sans Extra Condensed</vt:lpstr>
      <vt:lpstr>Times New Roman</vt:lpstr>
      <vt:lpstr>Big Data Infographics by Slidesgo</vt:lpstr>
      <vt:lpstr>Pertemuan 11</vt:lpstr>
      <vt:lpstr>PowerPoint Presentation</vt:lpstr>
      <vt:lpstr>PowerPoint Presentation</vt:lpstr>
      <vt:lpstr>COBIT 2019  Core Model </vt:lpstr>
      <vt:lpstr>Apa itu SPBE???</vt:lpstr>
      <vt:lpstr>Aplikasi SPBE</vt:lpstr>
      <vt:lpstr>Keamanan, Audit dan Pengguna SPBE</vt:lpstr>
      <vt:lpstr>Prinsip SPBE</vt:lpstr>
      <vt:lpstr>Ruang Lingkup Perpres SPBE (Hal. 6)</vt:lpstr>
      <vt:lpstr>Tata Kelola SPBE (Bab II)</vt:lpstr>
      <vt:lpstr>Manajemen SPBE (Bab III, Hal. 36)</vt:lpstr>
      <vt:lpstr>Audit TIK (Bab IV, Hal. 44)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dan  Tata Kelola IT</dc:title>
  <dc:creator>Aerospace</dc:creator>
  <cp:lastModifiedBy>Winarni -</cp:lastModifiedBy>
  <cp:revision>77</cp:revision>
  <dcterms:modified xsi:type="dcterms:W3CDTF">2024-11-29T00:01:25Z</dcterms:modified>
</cp:coreProperties>
</file>